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78" r:id="rId3"/>
    <p:sldId id="274" r:id="rId4"/>
    <p:sldId id="277" r:id="rId5"/>
    <p:sldId id="272" r:id="rId6"/>
    <p:sldId id="283" r:id="rId7"/>
    <p:sldId id="296" r:id="rId8"/>
    <p:sldId id="267" r:id="rId9"/>
    <p:sldId id="290" r:id="rId10"/>
    <p:sldId id="266" r:id="rId11"/>
    <p:sldId id="280" r:id="rId12"/>
    <p:sldId id="289" r:id="rId13"/>
    <p:sldId id="284" r:id="rId14"/>
    <p:sldId id="306" r:id="rId15"/>
    <p:sldId id="298" r:id="rId16"/>
    <p:sldId id="302" r:id="rId17"/>
    <p:sldId id="303" r:id="rId18"/>
    <p:sldId id="304" r:id="rId19"/>
    <p:sldId id="305" r:id="rId20"/>
    <p:sldId id="27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FA10E-E0C5-4D4C-81BA-59B61F4ED51D}" type="doc">
      <dgm:prSet loTypeId="urn:microsoft.com/office/officeart/2005/8/layout/arrow2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34528C2A-3B9F-4D80-8679-AE9899293BF1}">
      <dgm:prSet phldrT="[Text]"/>
      <dgm:spPr/>
      <dgm:t>
        <a:bodyPr/>
        <a:lstStyle/>
        <a:p>
          <a:pPr algn="ctr"/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932FCF2-F5DF-49F5-9426-1D13DBB525B5}" type="parTrans" cxnId="{5C3A384C-1EB2-4702-B1B9-514897E13AED}">
      <dgm:prSet/>
      <dgm:spPr/>
      <dgm:t>
        <a:bodyPr/>
        <a:lstStyle/>
        <a:p>
          <a:endParaRPr lang="en-US"/>
        </a:p>
      </dgm:t>
    </dgm:pt>
    <dgm:pt modelId="{E6705A81-1E2E-47FB-B079-A5400225563A}" type="sibTrans" cxnId="{5C3A384C-1EB2-4702-B1B9-514897E13AED}">
      <dgm:prSet/>
      <dgm:spPr/>
      <dgm:t>
        <a:bodyPr/>
        <a:lstStyle/>
        <a:p>
          <a:endParaRPr lang="en-US"/>
        </a:p>
      </dgm:t>
    </dgm:pt>
    <dgm:pt modelId="{E51507EC-B046-484F-A077-2C0D2B406EA5}">
      <dgm:prSet phldrT="[Text]"/>
      <dgm:spPr/>
      <dgm:t>
        <a:bodyPr/>
        <a:lstStyle/>
        <a:p>
          <a:pPr algn="ctr"/>
          <a:r>
            <a:rPr lang="en-US" b="1" dirty="0" smtClean="0">
              <a:latin typeface="Times New Roman" pitchFamily="18" charset="0"/>
              <a:cs typeface="Times New Roman" pitchFamily="18" charset="0"/>
            </a:rPr>
            <a:t>Getting information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99A58CA-2C9E-4257-9846-BD8110C84B7E}" type="parTrans" cxnId="{8709D6FD-216C-4562-9FD5-D75339124903}">
      <dgm:prSet/>
      <dgm:spPr/>
      <dgm:t>
        <a:bodyPr/>
        <a:lstStyle/>
        <a:p>
          <a:endParaRPr lang="en-US"/>
        </a:p>
      </dgm:t>
    </dgm:pt>
    <dgm:pt modelId="{7053A6A7-426E-47BE-92FF-7B3C28C19C54}" type="sibTrans" cxnId="{8709D6FD-216C-4562-9FD5-D75339124903}">
      <dgm:prSet/>
      <dgm:spPr/>
      <dgm:t>
        <a:bodyPr/>
        <a:lstStyle/>
        <a:p>
          <a:endParaRPr lang="en-US"/>
        </a:p>
      </dgm:t>
    </dgm:pt>
    <dgm:pt modelId="{B13C1DEF-5BFB-42F6-9DA6-AB6A12C1F373}">
      <dgm:prSet phldrT="[Text]"/>
      <dgm:spPr/>
      <dgm:t>
        <a:bodyPr/>
        <a:lstStyle/>
        <a:p>
          <a:pPr algn="ctr"/>
          <a:r>
            <a:rPr lang="en-US" b="1" dirty="0" smtClean="0">
              <a:latin typeface="Times New Roman" pitchFamily="18" charset="0"/>
              <a:cs typeface="Times New Roman" pitchFamily="18" charset="0"/>
            </a:rPr>
            <a:t>Preparing</a:t>
          </a:r>
        </a:p>
        <a:p>
          <a:pPr algn="ctr"/>
          <a:r>
            <a:rPr lang="en-US" b="1" dirty="0" smtClean="0">
              <a:latin typeface="Times New Roman" pitchFamily="18" charset="0"/>
              <a:cs typeface="Times New Roman" pitchFamily="18" charset="0"/>
            </a:rPr>
            <a:t>Environment of </a:t>
          </a:r>
        </a:p>
        <a:p>
          <a:pPr algn="ctr"/>
          <a:r>
            <a:rPr lang="en-US" b="1" dirty="0" smtClean="0">
              <a:latin typeface="Times New Roman" pitchFamily="18" charset="0"/>
              <a:cs typeface="Times New Roman" pitchFamily="18" charset="0"/>
            </a:rPr>
            <a:t>work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6B3DEC5-C312-40A9-846D-0735CE747826}" type="parTrans" cxnId="{8D5B9673-DEB7-4320-AAC5-7366CAC2FAE3}">
      <dgm:prSet/>
      <dgm:spPr/>
      <dgm:t>
        <a:bodyPr/>
        <a:lstStyle/>
        <a:p>
          <a:endParaRPr lang="en-US"/>
        </a:p>
      </dgm:t>
    </dgm:pt>
    <dgm:pt modelId="{479A5868-E03D-45C1-A940-8C97DA4AB8F7}" type="sibTrans" cxnId="{8D5B9673-DEB7-4320-AAC5-7366CAC2FAE3}">
      <dgm:prSet/>
      <dgm:spPr/>
      <dgm:t>
        <a:bodyPr/>
        <a:lstStyle/>
        <a:p>
          <a:endParaRPr lang="en-US"/>
        </a:p>
      </dgm:t>
    </dgm:pt>
    <dgm:pt modelId="{D68D82FB-8CB8-478C-A8EF-8BAD98568309}">
      <dgm:prSet/>
      <dgm:spPr/>
      <dgm:t>
        <a:bodyPr/>
        <a:lstStyle/>
        <a:p>
          <a:endParaRPr lang="en-US"/>
        </a:p>
      </dgm:t>
    </dgm:pt>
    <dgm:pt modelId="{4A83BF84-AB5D-4BFD-AD0B-DAD1D37ADFFF}" type="parTrans" cxnId="{BE30E837-5758-42D7-A2ED-760D40BA242A}">
      <dgm:prSet/>
      <dgm:spPr/>
      <dgm:t>
        <a:bodyPr/>
        <a:lstStyle/>
        <a:p>
          <a:endParaRPr lang="en-US"/>
        </a:p>
      </dgm:t>
    </dgm:pt>
    <dgm:pt modelId="{ADA8D01D-C6C4-4C7C-B420-527BE0E2837D}" type="sibTrans" cxnId="{BE30E837-5758-42D7-A2ED-760D40BA242A}">
      <dgm:prSet/>
      <dgm:spPr/>
      <dgm:t>
        <a:bodyPr/>
        <a:lstStyle/>
        <a:p>
          <a:endParaRPr lang="en-US"/>
        </a:p>
      </dgm:t>
    </dgm:pt>
    <dgm:pt modelId="{415C5E41-C282-4F8A-A530-997F090599CB}">
      <dgm:prSet/>
      <dgm:spPr/>
      <dgm:t>
        <a:bodyPr/>
        <a:lstStyle/>
        <a:p>
          <a:endParaRPr lang="en-US"/>
        </a:p>
      </dgm:t>
    </dgm:pt>
    <dgm:pt modelId="{EAFEA1EC-AC74-4371-B591-5668F825C8E4}" type="parTrans" cxnId="{95766E77-2F1C-47E3-BDE0-B2C7F00CB050}">
      <dgm:prSet/>
      <dgm:spPr/>
      <dgm:t>
        <a:bodyPr/>
        <a:lstStyle/>
        <a:p>
          <a:endParaRPr lang="en-US"/>
        </a:p>
      </dgm:t>
    </dgm:pt>
    <dgm:pt modelId="{DB931B2B-3015-4B61-9F73-1F46AFF44B23}" type="sibTrans" cxnId="{95766E77-2F1C-47E3-BDE0-B2C7F00CB050}">
      <dgm:prSet/>
      <dgm:spPr/>
      <dgm:t>
        <a:bodyPr/>
        <a:lstStyle/>
        <a:p>
          <a:endParaRPr lang="en-US"/>
        </a:p>
      </dgm:t>
    </dgm:pt>
    <dgm:pt modelId="{FBA3D075-7323-487A-B909-3BE5DF11DDAD}">
      <dgm:prSet phldrT="[Text]"/>
      <dgm:spPr/>
      <dgm:t>
        <a:bodyPr/>
        <a:lstStyle/>
        <a:p>
          <a:endParaRPr lang="en-GB"/>
        </a:p>
      </dgm:t>
    </dgm:pt>
    <dgm:pt modelId="{9AE93BF3-125B-4A2B-A13C-9D69057D21A6}" type="parTrans" cxnId="{76D9D14C-5B36-469F-AE7B-EDE3DACA908F}">
      <dgm:prSet/>
      <dgm:spPr/>
      <dgm:t>
        <a:bodyPr/>
        <a:lstStyle/>
        <a:p>
          <a:endParaRPr lang="en-GB"/>
        </a:p>
      </dgm:t>
    </dgm:pt>
    <dgm:pt modelId="{6A4DD331-16D8-4B30-9A66-5784105BE8EC}" type="sibTrans" cxnId="{76D9D14C-5B36-469F-AE7B-EDE3DACA908F}">
      <dgm:prSet/>
      <dgm:spPr/>
      <dgm:t>
        <a:bodyPr/>
        <a:lstStyle/>
        <a:p>
          <a:endParaRPr lang="en-GB"/>
        </a:p>
      </dgm:t>
    </dgm:pt>
    <dgm:pt modelId="{A2B95784-92AE-4D67-9988-CB52C5C29003}">
      <dgm:prSet phldrT="[Text]"/>
      <dgm:spPr/>
      <dgm:t>
        <a:bodyPr/>
        <a:lstStyle/>
        <a:p>
          <a:endParaRPr lang="en-GB"/>
        </a:p>
      </dgm:t>
    </dgm:pt>
    <dgm:pt modelId="{38F5C625-158F-4E9F-BA17-F23FED9C6064}" type="parTrans" cxnId="{36DE1785-A6E3-4FF8-95F1-BF5305F3698E}">
      <dgm:prSet/>
      <dgm:spPr/>
      <dgm:t>
        <a:bodyPr/>
        <a:lstStyle/>
        <a:p>
          <a:endParaRPr lang="en-GB"/>
        </a:p>
      </dgm:t>
    </dgm:pt>
    <dgm:pt modelId="{0EDF298D-5F09-45CC-8E3C-2DC130D430F0}" type="sibTrans" cxnId="{36DE1785-A6E3-4FF8-95F1-BF5305F3698E}">
      <dgm:prSet/>
      <dgm:spPr/>
      <dgm:t>
        <a:bodyPr/>
        <a:lstStyle/>
        <a:p>
          <a:endParaRPr lang="en-GB"/>
        </a:p>
      </dgm:t>
    </dgm:pt>
    <dgm:pt modelId="{55BEFDE2-1321-425B-9D3E-A2CCCB62A97B}" type="pres">
      <dgm:prSet presAssocID="{80CFA10E-E0C5-4D4C-81BA-59B61F4ED51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2A9420-7D00-4A23-A711-B274D4A8F025}" type="pres">
      <dgm:prSet presAssocID="{80CFA10E-E0C5-4D4C-81BA-59B61F4ED51D}" presName="arrow" presStyleLbl="bgShp" presStyleIdx="0" presStyleCnt="1"/>
      <dgm:spPr/>
      <dgm:t>
        <a:bodyPr/>
        <a:lstStyle/>
        <a:p>
          <a:endParaRPr lang="sq-AL"/>
        </a:p>
      </dgm:t>
    </dgm:pt>
    <dgm:pt modelId="{86271315-8064-4C02-9E73-0129C38024C7}" type="pres">
      <dgm:prSet presAssocID="{80CFA10E-E0C5-4D4C-81BA-59B61F4ED51D}" presName="arrowDiagram5" presStyleCnt="0"/>
      <dgm:spPr/>
    </dgm:pt>
    <dgm:pt modelId="{F2B7B007-2555-45E1-9F24-E80BD102805D}" type="pres">
      <dgm:prSet presAssocID="{34528C2A-3B9F-4D80-8679-AE9899293BF1}" presName="bullet5a" presStyleLbl="node1" presStyleIdx="0" presStyleCnt="5"/>
      <dgm:spPr/>
    </dgm:pt>
    <dgm:pt modelId="{D2ADE044-37D2-4E85-BDD9-B52208069EAB}" type="pres">
      <dgm:prSet presAssocID="{34528C2A-3B9F-4D80-8679-AE9899293BF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F5D8B-2822-4AC9-82B9-27FD771CA8A8}" type="pres">
      <dgm:prSet presAssocID="{E51507EC-B046-484F-A077-2C0D2B406EA5}" presName="bullet5b" presStyleLbl="node1" presStyleIdx="1" presStyleCnt="5"/>
      <dgm:spPr/>
    </dgm:pt>
    <dgm:pt modelId="{BFD2F949-60E2-4A3B-98F0-A02D784B822E}" type="pres">
      <dgm:prSet presAssocID="{E51507EC-B046-484F-A077-2C0D2B406EA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24B9B-2849-4F5C-9A42-266E49BA6117}" type="pres">
      <dgm:prSet presAssocID="{B13C1DEF-5BFB-42F6-9DA6-AB6A12C1F373}" presName="bullet5c" presStyleLbl="node1" presStyleIdx="2" presStyleCnt="5"/>
      <dgm:spPr/>
    </dgm:pt>
    <dgm:pt modelId="{2CD45741-2AB0-4256-A857-DB9518CED3EA}" type="pres">
      <dgm:prSet presAssocID="{B13C1DEF-5BFB-42F6-9DA6-AB6A12C1F373}" presName="textBox5c" presStyleLbl="revTx" presStyleIdx="2" presStyleCnt="5" custLinFactNeighborX="-11787" custLinFactNeighborY="5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770FF-5C6F-4FA1-B993-132480E6BE8D}" type="pres">
      <dgm:prSet presAssocID="{D68D82FB-8CB8-478C-A8EF-8BAD98568309}" presName="bullet5d" presStyleLbl="node1" presStyleIdx="3" presStyleCnt="5"/>
      <dgm:spPr/>
    </dgm:pt>
    <dgm:pt modelId="{749C4368-5508-4702-AE45-F6FC62BC75CF}" type="pres">
      <dgm:prSet presAssocID="{D68D82FB-8CB8-478C-A8EF-8BAD9856830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000CE-A86B-48DE-BCFC-47C152838ED3}" type="pres">
      <dgm:prSet presAssocID="{415C5E41-C282-4F8A-A530-997F090599CB}" presName="bullet5e" presStyleLbl="node1" presStyleIdx="4" presStyleCnt="5"/>
      <dgm:spPr/>
    </dgm:pt>
    <dgm:pt modelId="{6E623346-A5AB-4DF1-A7F3-AD4D487EC279}" type="pres">
      <dgm:prSet presAssocID="{415C5E41-C282-4F8A-A530-997F090599C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42C09A-3B54-4A89-A282-2C7614446D4D}" type="presOf" srcId="{B13C1DEF-5BFB-42F6-9DA6-AB6A12C1F373}" destId="{2CD45741-2AB0-4256-A857-DB9518CED3EA}" srcOrd="0" destOrd="0" presId="urn:microsoft.com/office/officeart/2005/8/layout/arrow2"/>
    <dgm:cxn modelId="{6B6EE33F-E934-4861-B2C4-EE7B6BD61F90}" type="presOf" srcId="{D68D82FB-8CB8-478C-A8EF-8BAD98568309}" destId="{749C4368-5508-4702-AE45-F6FC62BC75CF}" srcOrd="0" destOrd="0" presId="urn:microsoft.com/office/officeart/2005/8/layout/arrow2"/>
    <dgm:cxn modelId="{72D7C03B-FDD6-4A99-8E14-13F537CFDE66}" type="presOf" srcId="{415C5E41-C282-4F8A-A530-997F090599CB}" destId="{6E623346-A5AB-4DF1-A7F3-AD4D487EC279}" srcOrd="0" destOrd="0" presId="urn:microsoft.com/office/officeart/2005/8/layout/arrow2"/>
    <dgm:cxn modelId="{76D9D14C-5B36-469F-AE7B-EDE3DACA908F}" srcId="{80CFA10E-E0C5-4D4C-81BA-59B61F4ED51D}" destId="{FBA3D075-7323-487A-B909-3BE5DF11DDAD}" srcOrd="5" destOrd="0" parTransId="{9AE93BF3-125B-4A2B-A13C-9D69057D21A6}" sibTransId="{6A4DD331-16D8-4B30-9A66-5784105BE8EC}"/>
    <dgm:cxn modelId="{409F1971-72E8-4C43-B5E0-3CA607F95E00}" type="presOf" srcId="{E51507EC-B046-484F-A077-2C0D2B406EA5}" destId="{BFD2F949-60E2-4A3B-98F0-A02D784B822E}" srcOrd="0" destOrd="0" presId="urn:microsoft.com/office/officeart/2005/8/layout/arrow2"/>
    <dgm:cxn modelId="{5C3A384C-1EB2-4702-B1B9-514897E13AED}" srcId="{80CFA10E-E0C5-4D4C-81BA-59B61F4ED51D}" destId="{34528C2A-3B9F-4D80-8679-AE9899293BF1}" srcOrd="0" destOrd="0" parTransId="{A932FCF2-F5DF-49F5-9426-1D13DBB525B5}" sibTransId="{E6705A81-1E2E-47FB-B079-A5400225563A}"/>
    <dgm:cxn modelId="{BE30E837-5758-42D7-A2ED-760D40BA242A}" srcId="{80CFA10E-E0C5-4D4C-81BA-59B61F4ED51D}" destId="{D68D82FB-8CB8-478C-A8EF-8BAD98568309}" srcOrd="3" destOrd="0" parTransId="{4A83BF84-AB5D-4BFD-AD0B-DAD1D37ADFFF}" sibTransId="{ADA8D01D-C6C4-4C7C-B420-527BE0E2837D}"/>
    <dgm:cxn modelId="{36DE1785-A6E3-4FF8-95F1-BF5305F3698E}" srcId="{80CFA10E-E0C5-4D4C-81BA-59B61F4ED51D}" destId="{A2B95784-92AE-4D67-9988-CB52C5C29003}" srcOrd="6" destOrd="0" parTransId="{38F5C625-158F-4E9F-BA17-F23FED9C6064}" sibTransId="{0EDF298D-5F09-45CC-8E3C-2DC130D430F0}"/>
    <dgm:cxn modelId="{8709D6FD-216C-4562-9FD5-D75339124903}" srcId="{80CFA10E-E0C5-4D4C-81BA-59B61F4ED51D}" destId="{E51507EC-B046-484F-A077-2C0D2B406EA5}" srcOrd="1" destOrd="0" parTransId="{C99A58CA-2C9E-4257-9846-BD8110C84B7E}" sibTransId="{7053A6A7-426E-47BE-92FF-7B3C28C19C54}"/>
    <dgm:cxn modelId="{C1808C92-0295-4009-9FDB-517B31688705}" type="presOf" srcId="{34528C2A-3B9F-4D80-8679-AE9899293BF1}" destId="{D2ADE044-37D2-4E85-BDD9-B52208069EAB}" srcOrd="0" destOrd="0" presId="urn:microsoft.com/office/officeart/2005/8/layout/arrow2"/>
    <dgm:cxn modelId="{95766E77-2F1C-47E3-BDE0-B2C7F00CB050}" srcId="{80CFA10E-E0C5-4D4C-81BA-59B61F4ED51D}" destId="{415C5E41-C282-4F8A-A530-997F090599CB}" srcOrd="4" destOrd="0" parTransId="{EAFEA1EC-AC74-4371-B591-5668F825C8E4}" sibTransId="{DB931B2B-3015-4B61-9F73-1F46AFF44B23}"/>
    <dgm:cxn modelId="{8D5B9673-DEB7-4320-AAC5-7366CAC2FAE3}" srcId="{80CFA10E-E0C5-4D4C-81BA-59B61F4ED51D}" destId="{B13C1DEF-5BFB-42F6-9DA6-AB6A12C1F373}" srcOrd="2" destOrd="0" parTransId="{D6B3DEC5-C312-40A9-846D-0735CE747826}" sibTransId="{479A5868-E03D-45C1-A940-8C97DA4AB8F7}"/>
    <dgm:cxn modelId="{BB5D0815-EF1B-4903-81D2-0016E0E58014}" type="presOf" srcId="{80CFA10E-E0C5-4D4C-81BA-59B61F4ED51D}" destId="{55BEFDE2-1321-425B-9D3E-A2CCCB62A97B}" srcOrd="0" destOrd="0" presId="urn:microsoft.com/office/officeart/2005/8/layout/arrow2"/>
    <dgm:cxn modelId="{686D3720-05C6-451A-BE26-16CADD1907C1}" type="presParOf" srcId="{55BEFDE2-1321-425B-9D3E-A2CCCB62A97B}" destId="{D02A9420-7D00-4A23-A711-B274D4A8F025}" srcOrd="0" destOrd="0" presId="urn:microsoft.com/office/officeart/2005/8/layout/arrow2"/>
    <dgm:cxn modelId="{CB72DCDC-624E-44F6-8D50-14432BE2B625}" type="presParOf" srcId="{55BEFDE2-1321-425B-9D3E-A2CCCB62A97B}" destId="{86271315-8064-4C02-9E73-0129C38024C7}" srcOrd="1" destOrd="0" presId="urn:microsoft.com/office/officeart/2005/8/layout/arrow2"/>
    <dgm:cxn modelId="{11B0752A-128A-42B0-8882-F96F0D844CF2}" type="presParOf" srcId="{86271315-8064-4C02-9E73-0129C38024C7}" destId="{F2B7B007-2555-45E1-9F24-E80BD102805D}" srcOrd="0" destOrd="0" presId="urn:microsoft.com/office/officeart/2005/8/layout/arrow2"/>
    <dgm:cxn modelId="{9BF63EF4-E32E-4FD3-94A1-1E0A883F5B3A}" type="presParOf" srcId="{86271315-8064-4C02-9E73-0129C38024C7}" destId="{D2ADE044-37D2-4E85-BDD9-B52208069EAB}" srcOrd="1" destOrd="0" presId="urn:microsoft.com/office/officeart/2005/8/layout/arrow2"/>
    <dgm:cxn modelId="{83594C59-99D5-4B2B-B435-ACBE7C3C3C20}" type="presParOf" srcId="{86271315-8064-4C02-9E73-0129C38024C7}" destId="{717F5D8B-2822-4AC9-82B9-27FD771CA8A8}" srcOrd="2" destOrd="0" presId="urn:microsoft.com/office/officeart/2005/8/layout/arrow2"/>
    <dgm:cxn modelId="{22EE2614-58B2-4B34-BE1E-D2CB10E589D7}" type="presParOf" srcId="{86271315-8064-4C02-9E73-0129C38024C7}" destId="{BFD2F949-60E2-4A3B-98F0-A02D784B822E}" srcOrd="3" destOrd="0" presId="urn:microsoft.com/office/officeart/2005/8/layout/arrow2"/>
    <dgm:cxn modelId="{FD6DADCB-0BF2-4E18-91EF-44ECC9EDDA04}" type="presParOf" srcId="{86271315-8064-4C02-9E73-0129C38024C7}" destId="{D7224B9B-2849-4F5C-9A42-266E49BA6117}" srcOrd="4" destOrd="0" presId="urn:microsoft.com/office/officeart/2005/8/layout/arrow2"/>
    <dgm:cxn modelId="{2E48FAB2-3205-481E-A1F2-3BE4DAE5057A}" type="presParOf" srcId="{86271315-8064-4C02-9E73-0129C38024C7}" destId="{2CD45741-2AB0-4256-A857-DB9518CED3EA}" srcOrd="5" destOrd="0" presId="urn:microsoft.com/office/officeart/2005/8/layout/arrow2"/>
    <dgm:cxn modelId="{94010E90-B47F-4039-AAFD-2EC7289D6F3D}" type="presParOf" srcId="{86271315-8064-4C02-9E73-0129C38024C7}" destId="{0F7770FF-5C6F-4FA1-B993-132480E6BE8D}" srcOrd="6" destOrd="0" presId="urn:microsoft.com/office/officeart/2005/8/layout/arrow2"/>
    <dgm:cxn modelId="{A322E216-CB8E-4878-829B-E37AF0DAF263}" type="presParOf" srcId="{86271315-8064-4C02-9E73-0129C38024C7}" destId="{749C4368-5508-4702-AE45-F6FC62BC75CF}" srcOrd="7" destOrd="0" presId="urn:microsoft.com/office/officeart/2005/8/layout/arrow2"/>
    <dgm:cxn modelId="{DA0D4BD1-55BD-452F-9732-1B8CBFF4093D}" type="presParOf" srcId="{86271315-8064-4C02-9E73-0129C38024C7}" destId="{6DC000CE-A86B-48DE-BCFC-47C152838ED3}" srcOrd="8" destOrd="0" presId="urn:microsoft.com/office/officeart/2005/8/layout/arrow2"/>
    <dgm:cxn modelId="{24137251-4630-4843-B753-4E35E9B2240F}" type="presParOf" srcId="{86271315-8064-4C02-9E73-0129C38024C7}" destId="{6E623346-A5AB-4DF1-A7F3-AD4D487EC27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A9420-7D00-4A23-A711-B274D4A8F025}">
      <dsp:nvSpPr>
        <dsp:cNvPr id="0" name=""/>
        <dsp:cNvSpPr/>
      </dsp:nvSpPr>
      <dsp:spPr>
        <a:xfrm>
          <a:off x="113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7B007-2555-45E1-9F24-E80BD102805D}">
      <dsp:nvSpPr>
        <dsp:cNvPr id="0" name=""/>
        <dsp:cNvSpPr/>
      </dsp:nvSpPr>
      <dsp:spPr>
        <a:xfrm>
          <a:off x="826321" y="3365506"/>
          <a:ext cx="166555" cy="16655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ADE044-37D2-4E85-BDD9-B52208069EAB}">
      <dsp:nvSpPr>
        <dsp:cNvPr id="0" name=""/>
        <dsp:cNvSpPr/>
      </dsp:nvSpPr>
      <dsp:spPr>
        <a:xfrm>
          <a:off x="909599" y="3448783"/>
          <a:ext cx="948641" cy="10771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9599" y="3448783"/>
        <a:ext cx="948641" cy="1077179"/>
      </dsp:txXfrm>
    </dsp:sp>
    <dsp:sp modelId="{717F5D8B-2822-4AC9-82B9-27FD771CA8A8}">
      <dsp:nvSpPr>
        <dsp:cNvPr id="0" name=""/>
        <dsp:cNvSpPr/>
      </dsp:nvSpPr>
      <dsp:spPr>
        <a:xfrm>
          <a:off x="1727893" y="2499236"/>
          <a:ext cx="260695" cy="260695"/>
        </a:xfrm>
        <a:prstGeom prst="ellips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2F949-60E2-4A3B-98F0-A02D784B822E}">
      <dsp:nvSpPr>
        <dsp:cNvPr id="0" name=""/>
        <dsp:cNvSpPr/>
      </dsp:nvSpPr>
      <dsp:spPr>
        <a:xfrm>
          <a:off x="1858240" y="2629584"/>
          <a:ext cx="1202095" cy="189637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Getting information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8240" y="2629584"/>
        <a:ext cx="1202095" cy="1896378"/>
      </dsp:txXfrm>
    </dsp:sp>
    <dsp:sp modelId="{D7224B9B-2849-4F5C-9A42-266E49BA6117}">
      <dsp:nvSpPr>
        <dsp:cNvPr id="0" name=""/>
        <dsp:cNvSpPr/>
      </dsp:nvSpPr>
      <dsp:spPr>
        <a:xfrm>
          <a:off x="2886539" y="1808574"/>
          <a:ext cx="347593" cy="347593"/>
        </a:xfrm>
        <a:prstGeom prst="ellips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45741-2AB0-4256-A857-DB9518CED3EA}">
      <dsp:nvSpPr>
        <dsp:cNvPr id="0" name=""/>
        <dsp:cNvSpPr/>
      </dsp:nvSpPr>
      <dsp:spPr>
        <a:xfrm>
          <a:off x="2895599" y="1982371"/>
          <a:ext cx="1397617" cy="25435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Preparing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Environment of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work 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599" y="1982371"/>
        <a:ext cx="1397617" cy="2543591"/>
      </dsp:txXfrm>
    </dsp:sp>
    <dsp:sp modelId="{0F7770FF-5C6F-4FA1-B993-132480E6BE8D}">
      <dsp:nvSpPr>
        <dsp:cNvPr id="0" name=""/>
        <dsp:cNvSpPr/>
      </dsp:nvSpPr>
      <dsp:spPr>
        <a:xfrm>
          <a:off x="4233466" y="1269080"/>
          <a:ext cx="448975" cy="448975"/>
        </a:xfrm>
        <a:prstGeom prst="ellipse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C4368-5508-4702-AE45-F6FC62BC75CF}">
      <dsp:nvSpPr>
        <dsp:cNvPr id="0" name=""/>
        <dsp:cNvSpPr/>
      </dsp:nvSpPr>
      <dsp:spPr>
        <a:xfrm>
          <a:off x="4457954" y="1493567"/>
          <a:ext cx="1448308" cy="303239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457954" y="1493567"/>
        <a:ext cx="1448308" cy="3032395"/>
      </dsp:txXfrm>
    </dsp:sp>
    <dsp:sp modelId="{6DC000CE-A86B-48DE-BCFC-47C152838ED3}">
      <dsp:nvSpPr>
        <dsp:cNvPr id="0" name=""/>
        <dsp:cNvSpPr/>
      </dsp:nvSpPr>
      <dsp:spPr>
        <a:xfrm>
          <a:off x="5620221" y="908813"/>
          <a:ext cx="572081" cy="572081"/>
        </a:xfrm>
        <a:prstGeom prst="ellipse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3346-A5AB-4DF1-A7F3-AD4D487EC279}">
      <dsp:nvSpPr>
        <dsp:cNvPr id="0" name=""/>
        <dsp:cNvSpPr/>
      </dsp:nvSpPr>
      <dsp:spPr>
        <a:xfrm>
          <a:off x="5906262" y="1194854"/>
          <a:ext cx="1448308" cy="33311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06262" y="1194854"/>
        <a:ext cx="1448308" cy="333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3BE80-F8E3-4044-B965-81F51C79652C}" type="datetimeFigureOut">
              <a:rPr lang="sq-AL" smtClean="0"/>
              <a:pPr/>
              <a:t>27.8.2014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9755-5D6D-4FA4-831B-BD768126EBC6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586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9755-5D6D-4FA4-831B-BD768126EBC6}" type="slidenum">
              <a:rPr lang="sq-AL" smtClean="0"/>
              <a:pPr/>
              <a:t>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468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9755-5D6D-4FA4-831B-BD768126EBC6}" type="slidenum">
              <a:rPr lang="sq-AL" smtClean="0"/>
              <a:pPr/>
              <a:t>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3824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9755-5D6D-4FA4-831B-BD768126EBC6}" type="slidenum">
              <a:rPr lang="sq-AL" smtClean="0"/>
              <a:pPr/>
              <a:t>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7208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9755-5D6D-4FA4-831B-BD768126EBC6}" type="slidenum">
              <a:rPr lang="sq-AL" smtClean="0"/>
              <a:pPr/>
              <a:t>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9755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9755-5D6D-4FA4-831B-BD768126EBC6}" type="slidenum">
              <a:rPr lang="sq-AL" smtClean="0"/>
              <a:pPr/>
              <a:t>18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657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EBF6-CA15-45D8-A4E0-8BE1F720283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2E1-617C-4817-8DB7-B56656531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eveloper.android.com/sdk/installin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ndroid-Theme-with-ORB-Support-for-Windows-7.jpg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-7258" y="-7257"/>
            <a:ext cx="9144001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59857" y="110340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i="1" dirty="0"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t-IT" sz="2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ducational  &amp;   entertraiment applications on Android platform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="1" i="1" dirty="0" smtClean="0">
                <a:solidFill>
                  <a:srgbClr val="395139"/>
                </a:solidFill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3200" b="1" i="1" strike="noStrike" cap="none" normalizeH="0" baseline="0" dirty="0" smtClean="0">
                <a:ln>
                  <a:noFill/>
                </a:ln>
                <a:solidFill>
                  <a:srgbClr val="395139"/>
                </a:solidFill>
                <a:effectLst/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Piano»  </a:t>
            </a:r>
            <a:r>
              <a:rPr kumimoji="0" lang="it-IT" sz="3200" b="1" i="1" strike="noStrike" cap="none" normalizeH="0" baseline="0" dirty="0" smtClean="0">
                <a:ln>
                  <a:noFill/>
                </a:ln>
                <a:effectLst/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it-IT" sz="3200" b="1" i="1" strike="noStrike" cap="none" normalizeH="0" baseline="0" dirty="0" smtClean="0">
                <a:ln>
                  <a:noFill/>
                </a:ln>
                <a:solidFill>
                  <a:srgbClr val="395139"/>
                </a:solidFill>
                <a:effectLst/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  «Abetare»</a:t>
            </a:r>
            <a:endParaRPr kumimoji="0" lang="it-IT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125315"/>
            <a:ext cx="426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Anisa  Shehu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2800" b="1" dirty="0" err="1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Asoc</a:t>
            </a:r>
            <a:r>
              <a:rPr lang="en-US" sz="2800" b="1" dirty="0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err="1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Elinda</a:t>
            </a:r>
            <a:r>
              <a:rPr lang="en-US" sz="2800" b="1" dirty="0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Meçe</a:t>
            </a:r>
            <a:endParaRPr lang="en-US" sz="2800" b="1" dirty="0" smtClean="0">
              <a:solidFill>
                <a:srgbClr val="39513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78116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/>
              <a:t>14</a:t>
            </a:r>
            <a:r>
              <a:rPr lang="en-US" sz="2000" baseline="30000" dirty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Workshop “Software Engineering Education and Reverse Engineering”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err="1" smtClean="0"/>
              <a:t>Sinaia</a:t>
            </a:r>
            <a:r>
              <a:rPr lang="en-US" sz="2000" dirty="0" smtClean="0"/>
              <a:t>, Rumania,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</a:t>
            </a:r>
            <a:r>
              <a:rPr lang="en-US" sz="2000" dirty="0"/>
              <a:t>- </a:t>
            </a:r>
            <a:r>
              <a:rPr lang="en-US" sz="2000" dirty="0" smtClean="0"/>
              <a:t>30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</a:t>
            </a:r>
            <a:r>
              <a:rPr lang="en-US" sz="2000" dirty="0"/>
              <a:t>August </a:t>
            </a:r>
            <a:r>
              <a:rPr lang="en-US" sz="2000" dirty="0" smtClean="0"/>
              <a:t>2014</a:t>
            </a:r>
            <a:endParaRPr lang="en-US" sz="2000" dirty="0"/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9838"/>
            <a:ext cx="2064656" cy="20646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Compiling the application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:\DIPLOMA\Android Funny Ringtones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200433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E2AAE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Source code in Java</a:t>
            </a:r>
            <a:endParaRPr 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724400" y="2514600"/>
            <a:ext cx="288232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E2AAE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Compiled program from Java</a:t>
            </a:r>
            <a:endParaRPr 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727970" y="3697069"/>
            <a:ext cx="175843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E2AAE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/>
              <a:t>ByteCode</a:t>
            </a:r>
            <a:r>
              <a:rPr lang="en-US" dirty="0" smtClean="0"/>
              <a:t> </a:t>
            </a:r>
            <a:r>
              <a:rPr lang="en-US" dirty="0" err="1" smtClean="0"/>
              <a:t>Dalvik</a:t>
            </a:r>
            <a:endParaRPr lang="en-US" dirty="0"/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5486400" y="4343400"/>
            <a:ext cx="3352800" cy="2209800"/>
            <a:chOff x="960" y="2064"/>
            <a:chExt cx="2112" cy="1392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960" y="2064"/>
              <a:ext cx="2112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/>
                <a:t>Linux OS</a:t>
              </a:r>
              <a:r>
                <a:rPr lang="en-US"/>
                <a:t> 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248" y="2304"/>
              <a:ext cx="1436" cy="2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E2AAE"/>
              </a:solidFill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/>
                <a:t>“upload” to </a:t>
              </a:r>
              <a:r>
                <a:rPr lang="en-US" dirty="0" err="1" smtClean="0"/>
                <a:t>Dalvik</a:t>
              </a:r>
              <a:r>
                <a:rPr lang="en-US" dirty="0" smtClean="0"/>
                <a:t> </a:t>
              </a:r>
              <a:r>
                <a:rPr lang="en-US" dirty="0"/>
                <a:t>VM</a:t>
              </a:r>
            </a:p>
          </p:txBody>
        </p:sp>
      </p:grp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505200" y="2286000"/>
            <a:ext cx="990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4038600" y="30480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562600" y="4191000"/>
            <a:ext cx="990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00200" y="1143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Android Application  compile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bytecode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Dalvik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Structure from Eclipse: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789640" cy="461665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code</a:t>
            </a:r>
            <a:endParaRPr lang="en-US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6800" y="3200400"/>
            <a:ext cx="1063753" cy="461665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images</a:t>
            </a:r>
            <a:endParaRPr lang="en-US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95400" y="2590800"/>
            <a:ext cx="740908" cy="461665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29400" y="3886200"/>
            <a:ext cx="1552575" cy="461963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/>
              <a:t>UI layouts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53200" y="4876800"/>
            <a:ext cx="1416863" cy="461665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Constants</a:t>
            </a:r>
            <a:endParaRPr lang="en-US" sz="2400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5257800" y="5105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53200" y="2276475"/>
            <a:ext cx="2362200" cy="830997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Auto-generated resources</a:t>
            </a:r>
            <a:endParaRPr lang="en-US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:\DIPLOMA\Android Funny Ringtones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943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143000"/>
            <a:ext cx="37338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>
            <a:off x="2362200" y="28194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57400" y="21336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2209800" y="3429000"/>
            <a:ext cx="129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3886200" y="2581275"/>
            <a:ext cx="280670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H="1">
            <a:off x="4800600" y="4191000"/>
            <a:ext cx="1676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4038600" y="5105400"/>
            <a:ext cx="2438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86" y="-3630"/>
            <a:ext cx="8229600" cy="994230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3951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Application icon DVM</a:t>
            </a:r>
            <a:endParaRPr lang="sq-AL" b="1" i="1" dirty="0">
              <a:solidFill>
                <a:srgbClr val="3951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DIPLOMA\Android Funny Ringtones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pic>
        <p:nvPicPr>
          <p:cNvPr id="8" name="Content Placeholder 7" descr="I:\DIPLOMA\diploma ime\menuja.png"/>
          <p:cNvPicPr>
            <a:picLocks noGrp="1"/>
          </p:cNvPicPr>
          <p:nvPr>
            <p:ph idx="1"/>
          </p:nvPr>
        </p:nvPicPr>
        <p:blipFill>
          <a:blip r:embed="rId4" cstate="print"/>
          <a:srcRect r="39776" b="6276"/>
          <a:stretch>
            <a:fillRect/>
          </a:stretch>
        </p:blipFill>
        <p:spPr bwMode="auto">
          <a:xfrm>
            <a:off x="2133600" y="1143001"/>
            <a:ext cx="698862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1143000" y="4916398"/>
            <a:ext cx="892629" cy="1200328"/>
          </a:xfrm>
          <a:prstGeom prst="wedgeRectCallout">
            <a:avLst>
              <a:gd name="adj1" fmla="val 112164"/>
              <a:gd name="adj2" fmla="val 4945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  <p:sp>
        <p:nvSpPr>
          <p:cNvPr id="12" name="TextBox 11"/>
          <p:cNvSpPr txBox="1"/>
          <p:nvPr/>
        </p:nvSpPr>
        <p:spPr>
          <a:xfrm>
            <a:off x="968829" y="4916397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Click over PIANO icon</a:t>
            </a:r>
            <a:endParaRPr lang="sq-A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DIPLOMA\Android Funny Ringtones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pic>
        <p:nvPicPr>
          <p:cNvPr id="9" name="Picture 8" descr="I:\DIPLOMA\diploma ime\app i rregullt.png"/>
          <p:cNvPicPr/>
          <p:nvPr/>
        </p:nvPicPr>
        <p:blipFill>
          <a:blip r:embed="rId4" cstate="print"/>
          <a:srcRect r="65910"/>
          <a:stretch>
            <a:fillRect/>
          </a:stretch>
        </p:blipFill>
        <p:spPr bwMode="auto">
          <a:xfrm>
            <a:off x="1297182" y="1447800"/>
            <a:ext cx="37973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:\DIPLOMA\diploma ime\layout.png"/>
          <p:cNvPicPr/>
          <p:nvPr/>
        </p:nvPicPr>
        <p:blipFill>
          <a:blip r:embed="rId5" cstate="print"/>
          <a:srcRect r="78116" b="55215"/>
          <a:stretch>
            <a:fillRect/>
          </a:stretch>
        </p:blipFill>
        <p:spPr bwMode="auto">
          <a:xfrm>
            <a:off x="5824732" y="1447800"/>
            <a:ext cx="324128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00300" y="17965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Oktava  “12”(</a:t>
            </a:r>
            <a:r>
              <a:rPr lang="it-IT" b="1" dirty="0" smtClean="0"/>
              <a:t>major</a:t>
            </a:r>
            <a:r>
              <a:rPr lang="it-IT" b="1" dirty="0" smtClean="0"/>
              <a:t>)</a:t>
            </a:r>
            <a:endParaRPr lang="sq-AL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36700" y="21719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Oktava “11” minor</a:t>
            </a:r>
            <a:endParaRPr lang="sq-AL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41982" y="2231932"/>
            <a:ext cx="2258818" cy="559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570482" y="2503212"/>
            <a:ext cx="3211318" cy="2569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62400" y="4267200"/>
            <a:ext cx="2438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657600" y="5105400"/>
            <a:ext cx="2971800" cy="750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46382" y="234289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Outline of XLM button</a:t>
            </a:r>
            <a:endParaRPr lang="sq-AL" sz="4000" b="1" i="1" dirty="0">
              <a:solidFill>
                <a:srgbClr val="39513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to </a:t>
            </a:r>
            <a:r>
              <a:rPr lang="en-GB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Abetare</a:t>
            </a:r>
            <a:r>
              <a:rPr lang="en-GB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ABC-book</a:t>
            </a:r>
            <a:endParaRPr lang="en-GB" sz="5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DIPLOMA\Android Funny Ringtones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r="52712"/>
          <a:stretch/>
        </p:blipFill>
        <p:spPr>
          <a:xfrm>
            <a:off x="2476500" y="1866900"/>
            <a:ext cx="5105400" cy="4648200"/>
          </a:xfrm>
        </p:spPr>
      </p:pic>
    </p:spTree>
    <p:extLst>
      <p:ext uri="{BB962C8B-B14F-4D97-AF65-F5344CB8AC3E}">
        <p14:creationId xmlns:p14="http://schemas.microsoft.com/office/powerpoint/2010/main" val="5307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64443" y="225425"/>
            <a:ext cx="7478713" cy="8636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err="1" smtClean="0">
                <a:latin typeface="Impact" panose="020B0806030902050204" pitchFamily="34" charset="0"/>
                <a:cs typeface="Times New Roman" panose="02020603050405020304" pitchFamily="18" charset="0"/>
              </a:rPr>
              <a:t>Abetare</a:t>
            </a:r>
            <a:r>
              <a:rPr lang="en-US" altLang="en-US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 application classes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371600" y="1412875"/>
            <a:ext cx="7772400" cy="51847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 contains 37 classes         37 activities: Abetare.java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36 classes (aaa.java … zhzh.java)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files in “java”  have their corresponding “xml”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of the activities and the communication with layout -- “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abetare.xml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36 activities (classes) --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intent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08400" y="2186888"/>
            <a:ext cx="2447925" cy="6985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pplication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43000" y="3894825"/>
            <a:ext cx="3889375" cy="9366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 in java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latinLnBrk="1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(Abetare.java,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Aaa.java,Bbb.java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algn="ctr" latinLnBrk="1"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92725" y="3860800"/>
            <a:ext cx="3775075" cy="9366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 in XML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abetare.xml.aaa.xml,bbb.xml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algn="ctr" latinLnBrk="1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23" name="Straight Arrow Connector 9"/>
          <p:cNvCxnSpPr>
            <a:cxnSpLocks noChangeShapeType="1"/>
          </p:cNvCxnSpPr>
          <p:nvPr/>
        </p:nvCxnSpPr>
        <p:spPr bwMode="auto">
          <a:xfrm>
            <a:off x="5544343" y="2924175"/>
            <a:ext cx="1223963" cy="865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2858939" y="2939470"/>
            <a:ext cx="1368425" cy="865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Right Arrow 17"/>
          <p:cNvSpPr>
            <a:spLocks noChangeArrowheads="1"/>
          </p:cNvSpPr>
          <p:nvPr/>
        </p:nvSpPr>
        <p:spPr bwMode="auto">
          <a:xfrm>
            <a:off x="5836330" y="1504499"/>
            <a:ext cx="287337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:\DIPLOMA\Android Funny Ringtones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6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257175"/>
            <a:ext cx="8229600" cy="115570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Impact" panose="020B0806030902050204" pitchFamily="34" charset="0"/>
              </a:rPr>
              <a:t>First page of application</a:t>
            </a:r>
          </a:p>
        </p:txBody>
      </p:sp>
      <p:pic>
        <p:nvPicPr>
          <p:cNvPr id="133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41438"/>
            <a:ext cx="7627938" cy="5472112"/>
          </a:xfrm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648201" y="1352694"/>
            <a:ext cx="4267199" cy="400110"/>
          </a:xfrm>
          <a:prstGeom prst="rect">
            <a:avLst/>
          </a:prstGeom>
          <a:solidFill>
            <a:srgbClr val="FFDE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are done  using XML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04813"/>
            <a:ext cx="6111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:\DIPLOMA\Android Funny Ringtones.png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8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Impact" panose="020B0806030902050204" pitchFamily="34" charset="0"/>
              </a:rPr>
              <a:t>Second page of </a:t>
            </a:r>
            <a:r>
              <a:rPr lang="en-US" altLang="en-US" dirty="0" err="1" smtClean="0">
                <a:latin typeface="Impact" panose="020B0806030902050204" pitchFamily="34" charset="0"/>
              </a:rPr>
              <a:t>applcation</a:t>
            </a:r>
            <a:r>
              <a:rPr lang="en-US" altLang="en-US" dirty="0" smtClean="0">
                <a:latin typeface="Impact" panose="020B0806030902050204" pitchFamily="34" charset="0"/>
              </a:rPr>
              <a:t/>
            </a:r>
            <a:br>
              <a:rPr lang="en-US" altLang="en-US" dirty="0" smtClean="0">
                <a:latin typeface="Impact" panose="020B0806030902050204" pitchFamily="34" charset="0"/>
              </a:rPr>
            </a:br>
            <a:r>
              <a:rPr lang="en-US" altLang="en-US" dirty="0" smtClean="0">
                <a:latin typeface="Impact" panose="020B0806030902050204" pitchFamily="34" charset="0"/>
              </a:rPr>
              <a:t> (Letter : “A”)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73238"/>
            <a:ext cx="7974013" cy="4895850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00676" y="1900451"/>
            <a:ext cx="3563937" cy="954107"/>
          </a:xfrm>
          <a:prstGeom prst="rect">
            <a:avLst/>
          </a:prstGeom>
          <a:solidFill>
            <a:srgbClr val="99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go1go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listen the word of 1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picture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04813"/>
            <a:ext cx="6111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:\DIPLOMA\Android Funny Ringtones.png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1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8806" y="177006"/>
            <a:ext cx="8229600" cy="1008063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Impact" panose="020B0806030902050204" pitchFamily="34" charset="0"/>
              </a:rPr>
              <a:t>Testing 0f the application</a:t>
            </a:r>
          </a:p>
        </p:txBody>
      </p:sp>
      <p:pic>
        <p:nvPicPr>
          <p:cNvPr id="15363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2802" y="1226623"/>
            <a:ext cx="3784998" cy="4386380"/>
          </a:xfr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/>
        </p:blipFill>
        <p:spPr bwMode="auto">
          <a:xfrm>
            <a:off x="5715001" y="1244997"/>
            <a:ext cx="3123406" cy="43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1017587" y="5790258"/>
            <a:ext cx="8126413" cy="954107"/>
          </a:xfrm>
          <a:prstGeom prst="rect">
            <a:avLst/>
          </a:prstGeom>
          <a:solidFill>
            <a:srgbClr val="FFDEBD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over the Albanian flag icon to open the </a:t>
            </a:r>
          </a:p>
          <a:p>
            <a:pPr algn="ctr" eaLnBrk="1" latin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Albanian letters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:\DIPLOMA\Android Funny Ringtones.png"/>
          <p:cNvPicPr>
            <a:picLocks noChangeAspect="1" noChangeArrowheads="1"/>
          </p:cNvPicPr>
          <p:nvPr/>
        </p:nvPicPr>
        <p:blipFill>
          <a:blip r:embed="rId6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cxnSp>
        <p:nvCxnSpPr>
          <p:cNvPr id="10" name="Elbow Connector 9"/>
          <p:cNvCxnSpPr/>
          <p:nvPr/>
        </p:nvCxnSpPr>
        <p:spPr>
          <a:xfrm flipV="1">
            <a:off x="2514600" y="4800601"/>
            <a:ext cx="3428621" cy="3809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15000" y="23090"/>
            <a:ext cx="7582911" cy="792162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>
                <a:latin typeface="Impact" panose="020B0806030902050204" pitchFamily="34" charset="0"/>
              </a:rPr>
              <a:t>Testimi</a:t>
            </a:r>
            <a:r>
              <a:rPr lang="en-US" altLang="en-US" dirty="0" smtClean="0">
                <a:latin typeface="Impact" panose="020B0806030902050204" pitchFamily="34" charset="0"/>
              </a:rPr>
              <a:t> </a:t>
            </a:r>
            <a:r>
              <a:rPr lang="en-US" altLang="en-US" dirty="0" err="1" smtClean="0">
                <a:latin typeface="Impact" panose="020B0806030902050204" pitchFamily="34" charset="0"/>
              </a:rPr>
              <a:t>për</a:t>
            </a:r>
            <a:r>
              <a:rPr lang="en-US" altLang="en-US" dirty="0" smtClean="0">
                <a:latin typeface="Impact" panose="020B0806030902050204" pitchFamily="34" charset="0"/>
              </a:rPr>
              <a:t> </a:t>
            </a:r>
            <a:r>
              <a:rPr lang="en-US" altLang="en-US" dirty="0" err="1" smtClean="0">
                <a:latin typeface="Impact" panose="020B0806030902050204" pitchFamily="34" charset="0"/>
              </a:rPr>
              <a:t>shkronjën</a:t>
            </a:r>
            <a:r>
              <a:rPr lang="en-US" altLang="en-US" dirty="0" smtClean="0">
                <a:latin typeface="Impact" panose="020B0806030902050204" pitchFamily="34" charset="0"/>
              </a:rPr>
              <a:t> “A” </a:t>
            </a:r>
            <a:r>
              <a:rPr lang="en-US" altLang="en-US" dirty="0" err="1" smtClean="0">
                <a:latin typeface="Impact" panose="020B0806030902050204" pitchFamily="34" charset="0"/>
              </a:rPr>
              <a:t>dhe</a:t>
            </a:r>
            <a:r>
              <a:rPr lang="en-US" altLang="en-US" dirty="0" smtClean="0">
                <a:latin typeface="Impact" panose="020B0806030902050204" pitchFamily="34" charset="0"/>
              </a:rPr>
              <a:t> “ZH”</a:t>
            </a:r>
          </a:p>
        </p:txBody>
      </p:sp>
      <p:pic>
        <p:nvPicPr>
          <p:cNvPr id="16387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2"/>
          <a:stretch/>
        </p:blipFill>
        <p:spPr>
          <a:xfrm>
            <a:off x="1067528" y="4209358"/>
            <a:ext cx="3047999" cy="2636837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3"/>
          <a:stretch/>
        </p:blipFill>
        <p:spPr bwMode="auto">
          <a:xfrm>
            <a:off x="5562600" y="4140330"/>
            <a:ext cx="294818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9"/>
          <a:stretch/>
        </p:blipFill>
        <p:spPr bwMode="auto">
          <a:xfrm>
            <a:off x="3031719" y="800336"/>
            <a:ext cx="3267310" cy="33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eft Arrow 7"/>
          <p:cNvSpPr>
            <a:spLocks noChangeArrowheads="1"/>
          </p:cNvSpPr>
          <p:nvPr/>
        </p:nvSpPr>
        <p:spPr bwMode="auto">
          <a:xfrm rot="-2680975" flipV="1">
            <a:off x="1491718" y="3725940"/>
            <a:ext cx="2166106" cy="118536"/>
          </a:xfrm>
          <a:prstGeom prst="leftArrow">
            <a:avLst>
              <a:gd name="adj1" fmla="val 50000"/>
              <a:gd name="adj2" fmla="val 49937"/>
            </a:avLst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16391" name="Left Arrow 8"/>
          <p:cNvSpPr>
            <a:spLocks noChangeArrowheads="1"/>
          </p:cNvSpPr>
          <p:nvPr/>
        </p:nvSpPr>
        <p:spPr bwMode="auto">
          <a:xfrm rot="13617399" flipV="1">
            <a:off x="5651134" y="4138320"/>
            <a:ext cx="843298" cy="142076"/>
          </a:xfrm>
          <a:prstGeom prst="leftArrow">
            <a:avLst>
              <a:gd name="adj1" fmla="val 50000"/>
              <a:gd name="adj2" fmla="val 50143"/>
            </a:avLst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1115001" y="825729"/>
            <a:ext cx="19167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</a:t>
            </a:r>
          </a:p>
          <a:p>
            <a:pPr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click over a </a:t>
            </a:r>
          </a:p>
          <a:p>
            <a:pPr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letter, we go</a:t>
            </a:r>
          </a:p>
          <a:p>
            <a:pPr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 property </a:t>
            </a:r>
          </a:p>
          <a:p>
            <a:pPr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page </a:t>
            </a:r>
          </a:p>
          <a:p>
            <a:pPr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 to ZH.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6419056" y="935440"/>
            <a:ext cx="24495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just"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click </a:t>
            </a:r>
          </a:p>
          <a:p>
            <a:pPr algn="just"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a picture of </a:t>
            </a:r>
          </a:p>
          <a:p>
            <a:pPr algn="just"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page,  listen</a:t>
            </a:r>
          </a:p>
          <a:p>
            <a:pPr algn="just"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name of </a:t>
            </a:r>
          </a:p>
          <a:p>
            <a:pPr algn="just"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written </a:t>
            </a:r>
          </a:p>
          <a:p>
            <a:pPr algn="just" eaLnBrk="1" latin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6168507" y="5845389"/>
            <a:ext cx="501098" cy="6477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6838545" y="5845389"/>
            <a:ext cx="501098" cy="6477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:\DIPLOMA\Android Funny Ringtones.png"/>
          <p:cNvPicPr>
            <a:picLocks noChangeAspect="1" noChangeArrowheads="1"/>
          </p:cNvPicPr>
          <p:nvPr/>
        </p:nvPicPr>
        <p:blipFill>
          <a:blip r:embed="rId6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060" y="1143000"/>
            <a:ext cx="7983940" cy="6108846"/>
          </a:xfrm>
        </p:spPr>
        <p:txBody>
          <a:bodyPr>
            <a:noAutofit/>
          </a:bodyPr>
          <a:lstStyle/>
          <a:p>
            <a:pPr>
              <a:buSzPct val="120000"/>
              <a:buBlip>
                <a:blip r:embed="rId3"/>
              </a:buBlip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knowledge on Android platform</a:t>
            </a:r>
          </a:p>
          <a:p>
            <a:pPr marL="0" indent="0">
              <a:buSzPct val="120000"/>
              <a:buNone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 Software Engineering help me in projects</a:t>
            </a:r>
          </a:p>
          <a:p>
            <a:pPr marL="0" indent="0">
              <a:buSzPct val="120000"/>
              <a:buNone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SzPct val="120000"/>
              <a:buNone/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of  “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Piano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 and  “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Abetare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applications in Android system</a:t>
            </a:r>
          </a:p>
          <a:p>
            <a:pPr>
              <a:buSzPct val="120000"/>
              <a:buNone/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Testing of applications</a:t>
            </a:r>
          </a:p>
          <a:p>
            <a:pPr>
              <a:buSzPct val="120000"/>
              <a:buNone/>
            </a:pPr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581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Contents: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DIPLOMA\Android Funny Ringtones.png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0" y="0"/>
            <a:ext cx="1143000" cy="16002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29" y="5346042"/>
            <a:ext cx="1352771" cy="15483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Conclusions: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17638"/>
            <a:ext cx="7467600" cy="513556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Android platform we can build too many application that provide a lot of services to a user.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Co-operation of different programing language make the programmer and designer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easier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So it was a good idea for java-XML combination. 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 very important conclusion is that without SE (Prof Klaus and Zoran) and Java PL (Prof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Elinda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it might be a lot difficult for 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, Thank you a lot!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:\DIPLOMA\Android Funny Ringtones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563412_10150610609236536_15951347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764" y="5410200"/>
            <a:ext cx="1711036" cy="1447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:\DIPLOMA\Android Funny Ringtones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47800" y="4319944"/>
            <a:ext cx="5257800" cy="298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Questions?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…….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www.google.com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52400"/>
            <a:ext cx="8023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395139"/>
                </a:solidFill>
                <a:latin typeface="Baskerville Old Face" pitchFamily="18" charset="0"/>
              </a:rPr>
              <a:t>From ABETARE </a:t>
            </a:r>
            <a:r>
              <a:rPr lang="it-IT" sz="4400" dirty="0" smtClean="0">
                <a:solidFill>
                  <a:srgbClr val="395139"/>
                </a:solidFill>
                <a:latin typeface="Baskerville Old Face" pitchFamily="18" charset="0"/>
                <a:sym typeface="Wingdings" panose="05000000000000000000" pitchFamily="2" charset="2"/>
              </a:rPr>
              <a:t></a:t>
            </a:r>
            <a:endParaRPr lang="it-IT" sz="4400" dirty="0" smtClean="0">
              <a:solidFill>
                <a:srgbClr val="395139"/>
              </a:solidFill>
              <a:latin typeface="Baskerville Old Face" pitchFamily="18" charset="0"/>
            </a:endParaRPr>
          </a:p>
          <a:p>
            <a:pPr algn="ctr"/>
            <a:r>
              <a:rPr lang="it-IT" sz="4400" b="1" i="1" dirty="0" smtClean="0">
                <a:solidFill>
                  <a:srgbClr val="395139"/>
                </a:solidFill>
                <a:latin typeface="Baskerville Old Face" pitchFamily="18" charset="0"/>
              </a:rPr>
              <a:t>«</a:t>
            </a:r>
            <a:r>
              <a:rPr lang="it-IT" sz="4400" b="1" i="1" dirty="0" smtClean="0">
                <a:solidFill>
                  <a:srgbClr val="0070C0"/>
                </a:solidFill>
                <a:latin typeface="Baskerville Old Face" pitchFamily="18" charset="0"/>
              </a:rPr>
              <a:t>Faleminderit</a:t>
            </a:r>
            <a:r>
              <a:rPr lang="it-IT" sz="4400" b="1" i="1" dirty="0" smtClean="0">
                <a:solidFill>
                  <a:srgbClr val="395139"/>
                </a:solidFill>
                <a:latin typeface="Baskerville Old Face" pitchFamily="18" charset="0"/>
              </a:rPr>
              <a:t>»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089041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That means:</a:t>
            </a:r>
          </a:p>
          <a:p>
            <a:pPr algn="ctr"/>
            <a:r>
              <a:rPr lang="it-IT" sz="44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Thank </a:t>
            </a:r>
            <a:r>
              <a:rPr lang="it-IT" sz="4400" b="1" i="1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you</a:t>
            </a:r>
            <a:r>
              <a:rPr lang="it-IT" sz="44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!!!</a:t>
            </a:r>
            <a:endParaRPr lang="sq-AL" sz="4400" dirty="0">
              <a:solidFill>
                <a:srgbClr val="0070C0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04" y="-1558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Android platform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266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It’s a platform and an open-source operating system for mobile.</a:t>
            </a:r>
          </a:p>
          <a:p>
            <a:pPr marL="914400" lvl="1" indent="-457200">
              <a:buBlip>
                <a:blip r:embed="rId3"/>
              </a:buBlip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based in Linux kernel for the basic services of system :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ecurity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Memory management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Process management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Network Stack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System’s drivers</a:t>
            </a:r>
          </a:p>
          <a:p>
            <a:pPr marL="1771650" lvl="3" indent="-457200">
              <a:buNone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Blip>
                <a:blip r:embed="rId3"/>
              </a:buBlip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Library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C/C++ libraries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Interface through Java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UI Windows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Provide 2D and 3D graphic  SGL</a:t>
            </a:r>
          </a:p>
          <a:p>
            <a:pPr marL="1771650" lvl="3" indent="-457200">
              <a:buBlip>
                <a:blip r:embed="rId3"/>
              </a:buBlip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Media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codecs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Browser engine</a:t>
            </a:r>
          </a:p>
          <a:p>
            <a:pPr marL="1771650" lvl="3" indent="-457200">
              <a:buBlip>
                <a:blip r:embed="rId3"/>
              </a:buBlip>
              <a:defRPr/>
            </a:pPr>
            <a:endParaRPr lang="en-US" sz="1600" dirty="0" smtClean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606060"/>
              </a:buClr>
              <a:buSzPct val="120000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606060"/>
              </a:buClr>
              <a:buSzPct val="120000"/>
              <a:buBlip>
                <a:blip r:embed="rId3"/>
              </a:buBlip>
            </a:pPr>
            <a:endParaRPr lang="en-US" sz="2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DIPLOMA\Android Funny Ringtones.png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0" y="0"/>
            <a:ext cx="1143000" cy="1600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943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Architecture of Android OS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1600" y="1831975"/>
            <a:ext cx="668773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</a:rPr>
              <a:t>User</a:t>
            </a:r>
            <a:endParaRPr lang="en-US" sz="2000" b="0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957888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000" y="3048000"/>
            <a:ext cx="1858201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</a:rPr>
              <a:t>App Developers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0462" y="3965575"/>
            <a:ext cx="1463863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 smtClean="0">
                <a:latin typeface="Times New Roman" pitchFamily="18" charset="0"/>
              </a:rPr>
              <a:t>Programmer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90600" y="5260975"/>
            <a:ext cx="2010601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latin typeface="Times New Roman" pitchFamily="18" charset="0"/>
              </a:rPr>
              <a:t>HW Developer</a:t>
            </a:r>
            <a:endParaRPr lang="en-US" sz="2000" b="0" dirty="0">
              <a:latin typeface="Times New Roman" pitchFamily="18" charset="0"/>
            </a:endParaRPr>
          </a:p>
        </p:txBody>
      </p:sp>
      <p:pic>
        <p:nvPicPr>
          <p:cNvPr id="9" name="Picture 5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838200"/>
            <a:ext cx="839788" cy="79692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:\DIPLOMA\Android Funny Ringtones.png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0" y="0"/>
            <a:ext cx="1143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How SE help me in my project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016984"/>
              </p:ext>
            </p:extLst>
          </p:nvPr>
        </p:nvGraphicFramePr>
        <p:xfrm>
          <a:off x="11430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:\DIPLOMA\Android Funny Ringtones.png"/>
          <p:cNvPicPr>
            <a:picLocks noChangeAspect="1" noChangeArrowheads="1"/>
          </p:cNvPicPr>
          <p:nvPr/>
        </p:nvPicPr>
        <p:blipFill>
          <a:blip r:embed="rId8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320040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Implementations </a:t>
            </a:r>
          </a:p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of project 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895600"/>
            <a:ext cx="1447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Testing 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219200" y="6019800"/>
            <a:ext cx="7391400" cy="2743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579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2-6 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javë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 descr="smiley-fa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5800" y="1600200"/>
            <a:ext cx="685800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18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</a:t>
            </a:r>
          </a:p>
          <a:p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2484"/>
            <a:ext cx="8229600" cy="1143000"/>
          </a:xfrm>
        </p:spPr>
        <p:txBody>
          <a:bodyPr>
            <a:normAutofit/>
          </a:bodyPr>
          <a:lstStyle/>
          <a:p>
            <a:pPr>
              <a:buSzPct val="120000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sq-AL" dirty="0" smtClean="0">
                <a:latin typeface="Times New Roman" pitchFamily="18" charset="0"/>
                <a:cs typeface="Times New Roman" pitchFamily="18" charset="0"/>
              </a:rPr>
              <a:t>Android SDK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platform need to install two other software before , that aren’t part of platform: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Java  Development Kit (JDK 6 update 26) 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Eclipse Integrated Development Environment (IDE 3.6.1)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Installing packages through SDK manager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Installing plugin ADT (Android Development Tools ) 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http://developer.android.com/sdk/installing.html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q-A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DIPLOMA\Android Funny Ringtones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0" y="0"/>
            <a:ext cx="1143000" cy="1600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943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58043" y="23018"/>
            <a:ext cx="8435975" cy="884238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Impact" panose="020B0806030902050204" pitchFamily="34" charset="0"/>
              </a:rPr>
              <a:t>Android Application structure</a:t>
            </a:r>
            <a:endParaRPr lang="en-US" altLang="en-US" dirty="0" smtClean="0"/>
          </a:p>
        </p:txBody>
      </p:sp>
      <p:sp>
        <p:nvSpPr>
          <p:cNvPr id="7171" name="Rounded Rectangle 3"/>
          <p:cNvSpPr>
            <a:spLocks noChangeArrowheads="1"/>
          </p:cNvSpPr>
          <p:nvPr/>
        </p:nvSpPr>
        <p:spPr bwMode="auto">
          <a:xfrm>
            <a:off x="1223962" y="1600201"/>
            <a:ext cx="7920038" cy="5257800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094605" y="2033587"/>
            <a:ext cx="7401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ndroid 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(Piano/</a:t>
            </a:r>
            <a:r>
              <a:rPr lang="en-US" alt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Abetare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73" name="Rounded Rectangle 5"/>
          <p:cNvSpPr>
            <a:spLocks noChangeArrowheads="1"/>
          </p:cNvSpPr>
          <p:nvPr/>
        </p:nvSpPr>
        <p:spPr bwMode="auto">
          <a:xfrm>
            <a:off x="1800225" y="2643955"/>
            <a:ext cx="6624637" cy="9025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7174" name="Rounded Rectangle 6"/>
          <p:cNvSpPr>
            <a:spLocks noChangeArrowheads="1"/>
          </p:cNvSpPr>
          <p:nvPr/>
        </p:nvSpPr>
        <p:spPr bwMode="auto">
          <a:xfrm>
            <a:off x="1800225" y="3652018"/>
            <a:ext cx="6624637" cy="90251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7175" name="Rounded Rectangle 7"/>
          <p:cNvSpPr>
            <a:spLocks noChangeArrowheads="1"/>
          </p:cNvSpPr>
          <p:nvPr/>
        </p:nvSpPr>
        <p:spPr bwMode="auto">
          <a:xfrm>
            <a:off x="1727200" y="4851114"/>
            <a:ext cx="3384550" cy="150364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7176" name="Rounded Rectangle 8"/>
          <p:cNvSpPr>
            <a:spLocks noChangeArrowheads="1"/>
          </p:cNvSpPr>
          <p:nvPr/>
        </p:nvSpPr>
        <p:spPr bwMode="auto">
          <a:xfrm>
            <a:off x="5472112" y="4776595"/>
            <a:ext cx="2952750" cy="157816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1943100" y="2681287"/>
            <a:ext cx="62658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AndroidManifest.xml</a:t>
            </a:r>
          </a:p>
          <a:p>
            <a:pPr algn="ctr" eaLnBrk="1" hangingPunct="1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(Registration of activities, services, icons,…,)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1727200" y="3689350"/>
            <a:ext cx="68818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(Special class that helps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to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each other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1727200" y="4913312"/>
            <a:ext cx="3889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  <a:p>
            <a:pPr algn="ctr" eaLnBrk="1" hangingPunct="1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(is a class that create </a:t>
            </a:r>
          </a:p>
          <a:p>
            <a:pPr algn="ctr" eaLnBrk="1" hangingPunct="1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UI windows)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5616575" y="4986337"/>
            <a:ext cx="26638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(are the code that can executed without UI)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Down Arrow 14"/>
          <p:cNvSpPr>
            <a:spLocks noChangeArrowheads="1"/>
          </p:cNvSpPr>
          <p:nvPr/>
        </p:nvSpPr>
        <p:spPr bwMode="auto">
          <a:xfrm>
            <a:off x="2447925" y="4539057"/>
            <a:ext cx="215900" cy="374256"/>
          </a:xfrm>
          <a:prstGeom prst="downArrow">
            <a:avLst>
              <a:gd name="adj1" fmla="val 50000"/>
              <a:gd name="adj2" fmla="val 49853"/>
            </a:avLst>
          </a:prstGeom>
          <a:solidFill>
            <a:srgbClr val="99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7182" name="Up Arrow 17"/>
          <p:cNvSpPr>
            <a:spLocks noChangeArrowheads="1"/>
          </p:cNvSpPr>
          <p:nvPr/>
        </p:nvSpPr>
        <p:spPr bwMode="auto">
          <a:xfrm>
            <a:off x="3600450" y="4539057"/>
            <a:ext cx="215900" cy="374256"/>
          </a:xfrm>
          <a:prstGeom prst="upArrow">
            <a:avLst>
              <a:gd name="adj1" fmla="val 50000"/>
              <a:gd name="adj2" fmla="val 49853"/>
            </a:avLst>
          </a:prstGeom>
          <a:solidFill>
            <a:srgbClr val="99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sp>
        <p:nvSpPr>
          <p:cNvPr id="7183" name="Right Arrow 18"/>
          <p:cNvSpPr>
            <a:spLocks noChangeArrowheads="1"/>
          </p:cNvSpPr>
          <p:nvPr/>
        </p:nvSpPr>
        <p:spPr bwMode="auto">
          <a:xfrm>
            <a:off x="5111750" y="5553284"/>
            <a:ext cx="360362" cy="225216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99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Impact" panose="020B0806030902050204" pitchFamily="34" charset="0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en-US"/>
          </a:p>
        </p:txBody>
      </p:sp>
      <p:cxnSp>
        <p:nvCxnSpPr>
          <p:cNvPr id="7184" name="Straight Connector 18"/>
          <p:cNvCxnSpPr>
            <a:cxnSpLocks noChangeShapeType="1"/>
            <a:stCxn id="7173" idx="1"/>
          </p:cNvCxnSpPr>
          <p:nvPr/>
        </p:nvCxnSpPr>
        <p:spPr bwMode="auto">
          <a:xfrm flipH="1">
            <a:off x="1439863" y="3095215"/>
            <a:ext cx="360362" cy="1787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5" name="Straight Connector 20"/>
          <p:cNvCxnSpPr>
            <a:cxnSpLocks noChangeShapeType="1"/>
          </p:cNvCxnSpPr>
          <p:nvPr/>
        </p:nvCxnSpPr>
        <p:spPr bwMode="auto">
          <a:xfrm>
            <a:off x="1439862" y="3113087"/>
            <a:ext cx="0" cy="25209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Straight Connector 22"/>
          <p:cNvCxnSpPr>
            <a:cxnSpLocks noChangeShapeType="1"/>
            <a:endCxn id="7175" idx="1"/>
          </p:cNvCxnSpPr>
          <p:nvPr/>
        </p:nvCxnSpPr>
        <p:spPr bwMode="auto">
          <a:xfrm flipV="1">
            <a:off x="1439862" y="5602938"/>
            <a:ext cx="287338" cy="3109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Straight Connector 24"/>
          <p:cNvCxnSpPr>
            <a:cxnSpLocks noChangeShapeType="1"/>
          </p:cNvCxnSpPr>
          <p:nvPr/>
        </p:nvCxnSpPr>
        <p:spPr bwMode="auto">
          <a:xfrm>
            <a:off x="8424862" y="5705475"/>
            <a:ext cx="28733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Straight Connector 25"/>
          <p:cNvCxnSpPr>
            <a:cxnSpLocks noChangeShapeType="1"/>
          </p:cNvCxnSpPr>
          <p:nvPr/>
        </p:nvCxnSpPr>
        <p:spPr bwMode="auto">
          <a:xfrm>
            <a:off x="8712200" y="3186112"/>
            <a:ext cx="0" cy="25193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Straight Connector 26"/>
          <p:cNvCxnSpPr>
            <a:cxnSpLocks noChangeShapeType="1"/>
          </p:cNvCxnSpPr>
          <p:nvPr/>
        </p:nvCxnSpPr>
        <p:spPr bwMode="auto">
          <a:xfrm flipH="1">
            <a:off x="8424862" y="3186112"/>
            <a:ext cx="28733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" y="1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N:\DIPLOMA\Android Funny Ringtones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2382" y="25293"/>
            <a:ext cx="11430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1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539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Android application structure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7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43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:\DIPLOMA\Android Funny Ringtones.png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0" y="0"/>
            <a:ext cx="1143000" cy="16002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69619" y="3830637"/>
            <a:ext cx="1470025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</a:rPr>
              <a:t>Piano.apk</a:t>
            </a:r>
            <a:endParaRPr lang="en-US" sz="2000" b="0" dirty="0">
              <a:latin typeface="Times New Roman" pitchFamily="18" charset="0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480119" y="3519487"/>
            <a:ext cx="927100" cy="1444625"/>
            <a:chOff x="513" y="1608"/>
            <a:chExt cx="427" cy="59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513" y="1608"/>
              <a:ext cx="388" cy="551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>
                  <a:latin typeface="Times New Roman" pitchFamily="18" charset="0"/>
                </a:rPr>
                <a:t>java</a:t>
              </a:r>
            </a:p>
            <a:p>
              <a:pPr algn="ctr"/>
              <a:r>
                <a:rPr lang="en-US" b="0">
                  <a:latin typeface="Times New Roman" pitchFamily="18" charset="0"/>
                </a:rPr>
                <a:t>code</a:t>
              </a: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552" y="1647"/>
              <a:ext cx="388" cy="551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dirty="0">
                  <a:latin typeface="Times New Roman" pitchFamily="18" charset="0"/>
                </a:rPr>
                <a:t>java</a:t>
              </a:r>
            </a:p>
            <a:p>
              <a:pPr algn="ctr"/>
              <a:r>
                <a:rPr lang="en-US" b="0" dirty="0">
                  <a:latin typeface="Times New Roman" pitchFamily="18" charset="0"/>
                </a:rPr>
                <a:t>code</a:t>
              </a: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2864419" y="2971800"/>
            <a:ext cx="2354263" cy="1550987"/>
            <a:chOff x="1460" y="847"/>
            <a:chExt cx="1483" cy="977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1512" y="1499"/>
              <a:ext cx="401" cy="23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>
                  <a:latin typeface="Times New Roman" pitchFamily="18" charset="0"/>
                </a:rPr>
                <a:t>data</a:t>
              </a:r>
            </a:p>
          </p:txBody>
        </p: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989" y="1477"/>
              <a:ext cx="470" cy="250"/>
              <a:chOff x="3006" y="1792"/>
              <a:chExt cx="470" cy="250"/>
            </a:xfrm>
          </p:grpSpPr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3006" y="1792"/>
                <a:ext cx="470" cy="250"/>
              </a:xfrm>
              <a:prstGeom prst="foldedCorner">
                <a:avLst>
                  <a:gd name="adj" fmla="val 125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r>
                  <a:rPr lang="en-US" b="0" dirty="0">
                    <a:latin typeface="Times New Roman" pitchFamily="18" charset="0"/>
                  </a:rPr>
                  <a:t>mp3</a:t>
                </a:r>
              </a:p>
            </p:txBody>
          </p:sp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18" y="1836"/>
                <a:ext cx="15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4" y="1466"/>
              <a:ext cx="29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460" y="847"/>
              <a:ext cx="1483" cy="9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501" y="867"/>
              <a:ext cx="144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itchFamily="18" charset="0"/>
                </a:rPr>
                <a:t>Recourse:</a:t>
              </a:r>
              <a:endParaRPr lang="en-US" b="0" dirty="0">
                <a:latin typeface="Times New Roman" pitchFamily="18" charset="0"/>
              </a:endParaRPr>
            </a:p>
            <a:p>
              <a:r>
                <a:rPr lang="en-US" sz="1600" b="0" dirty="0">
                  <a:latin typeface="Times New Roman" pitchFamily="18" charset="0"/>
                </a:rPr>
                <a:t> Data, sound files, images</a:t>
              </a: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2869182" y="4695825"/>
            <a:ext cx="1608137" cy="603250"/>
            <a:chOff x="1390" y="2598"/>
            <a:chExt cx="1013" cy="380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390" y="2598"/>
              <a:ext cx="901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443" y="2632"/>
              <a:ext cx="901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481" y="2671"/>
              <a:ext cx="901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495" y="2713"/>
              <a:ext cx="9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Times New Roman" pitchFamily="18" charset="0"/>
                </a:rPr>
                <a:t># library calls</a:t>
              </a:r>
            </a:p>
          </p:txBody>
        </p:sp>
      </p:grpSp>
      <p:cxnSp>
        <p:nvCxnSpPr>
          <p:cNvPr id="24" name="AutoShape 20"/>
          <p:cNvCxnSpPr>
            <a:cxnSpLocks noChangeShapeType="1"/>
            <a:stCxn id="10" idx="3"/>
            <a:endCxn id="20" idx="1"/>
          </p:cNvCxnSpPr>
          <p:nvPr/>
        </p:nvCxnSpPr>
        <p:spPr bwMode="auto">
          <a:xfrm>
            <a:off x="2407219" y="4289425"/>
            <a:ext cx="461963" cy="650875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" name="AutoShape 21"/>
          <p:cNvCxnSpPr>
            <a:cxnSpLocks noChangeShapeType="1"/>
            <a:stCxn id="10" idx="3"/>
            <a:endCxn id="15" idx="1"/>
          </p:cNvCxnSpPr>
          <p:nvPr/>
        </p:nvCxnSpPr>
        <p:spPr bwMode="auto">
          <a:xfrm flipV="1">
            <a:off x="2407219" y="3748087"/>
            <a:ext cx="457200" cy="541338"/>
          </a:xfrm>
          <a:prstGeom prst="bentConnector3">
            <a:avLst>
              <a:gd name="adj1" fmla="val 4965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" name="AutoShape 23"/>
          <p:cNvSpPr>
            <a:spLocks/>
          </p:cNvSpPr>
          <p:nvPr/>
        </p:nvSpPr>
        <p:spPr bwMode="auto">
          <a:xfrm>
            <a:off x="5274244" y="2895600"/>
            <a:ext cx="179388" cy="2495550"/>
          </a:xfrm>
          <a:prstGeom prst="rightBrace">
            <a:avLst>
              <a:gd name="adj1" fmla="val 327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5585394" y="3392487"/>
            <a:ext cx="557213" cy="1481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>
                <a:latin typeface="Times New Roman" pitchFamily="18" charset="0"/>
              </a:rPr>
              <a:t>aapt</a:t>
            </a:r>
          </a:p>
          <a:p>
            <a:pPr algn="ctr"/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7245350" y="2828330"/>
            <a:ext cx="613344" cy="1000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31618" y="1905000"/>
            <a:ext cx="2012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application is stored in </a:t>
            </a:r>
            <a:r>
              <a:rPr lang="en-US" b="1" dirty="0" smtClean="0"/>
              <a:t>.</a:t>
            </a:r>
            <a:r>
              <a:rPr lang="en-US" b="1" dirty="0" err="1" smtClean="0"/>
              <a:t>apk</a:t>
            </a:r>
            <a:r>
              <a:rPr lang="en-US" b="1" dirty="0" smtClean="0"/>
              <a:t> </a:t>
            </a:r>
            <a:r>
              <a:rPr lang="en-US" dirty="0" smtClean="0"/>
              <a:t>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38" y="-1905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Java </a:t>
            </a:r>
            <a:r>
              <a:rPr lang="it-IT" dirty="0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and XML code </a:t>
            </a:r>
            <a:r>
              <a:rPr lang="it-IT" dirty="0" smtClean="0">
                <a:solidFill>
                  <a:srgbClr val="395139"/>
                </a:solidFill>
                <a:latin typeface="Times New Roman" pitchFamily="18" charset="0"/>
                <a:cs typeface="Times New Roman" pitchFamily="18" charset="0"/>
              </a:rPr>
              <a:t>of Piano Class</a:t>
            </a:r>
            <a:endParaRPr lang="sq-AL" dirty="0">
              <a:solidFill>
                <a:srgbClr val="395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:\DIPLOMA\Android Funny Ringtones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 cstate="print"/>
          <a:srcRect l="23673" t="21609" r="30137" b="58832"/>
          <a:stretch>
            <a:fillRect/>
          </a:stretch>
        </p:blipFill>
        <p:spPr bwMode="auto">
          <a:xfrm>
            <a:off x="1447876" y="800100"/>
            <a:ext cx="739132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7600" y="31242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sq-AL" dirty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LinearLayout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android:id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"@+id/linearLayout1"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android:layout_width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"wrap_content"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android:layout_height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"wrap_content"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android:layout_marginTop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"43dip"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android:orientation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"vertical"</a:t>
            </a: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GB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</a:t>
            </a:r>
            <a:r>
              <a:rPr lang="sq-AL" dirty="0" smtClean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android:minWidth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"125dip"</a:t>
            </a:r>
            <a:r>
              <a:rPr lang="sq-AL" dirty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&gt;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</a:t>
            </a:r>
            <a:r>
              <a:rPr lang="sq-AL" dirty="0">
                <a:solidFill>
                  <a:srgbClr val="00808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&lt;</a:t>
            </a:r>
            <a:r>
              <a:rPr lang="sq-AL" dirty="0">
                <a:solidFill>
                  <a:srgbClr val="3F7F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Button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android:id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"@+id/GoPlay11"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android:layout_width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"wrap_content"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android:layout_height</a:t>
            </a:r>
            <a:r>
              <a:rPr lang="sq-AL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"wrap_content"</a:t>
            </a:r>
            <a:endParaRPr lang="sq-A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    </a:t>
            </a:r>
            <a:r>
              <a:rPr lang="sq-AL" dirty="0">
                <a:solidFill>
                  <a:srgbClr val="7F007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android:text</a:t>
            </a:r>
            <a:r>
              <a:rPr lang="sq-AL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lang="sq-AL" i="1" dirty="0" smtClean="0">
                <a:solidFill>
                  <a:srgbClr val="2A00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""</a:t>
            </a:r>
            <a:endParaRPr lang="sq-AL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Theme9</Template>
  <TotalTime>2302</TotalTime>
  <Words>692</Words>
  <Application>Microsoft Office PowerPoint</Application>
  <PresentationFormat>On-screen Show (4:3)</PresentationFormat>
  <Paragraphs>172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굴림</vt:lpstr>
      <vt:lpstr>Arabic Typesetting</vt:lpstr>
      <vt:lpstr>Arial</vt:lpstr>
      <vt:lpstr>Baskerville Old Face</vt:lpstr>
      <vt:lpstr>Calibri</vt:lpstr>
      <vt:lpstr>Cooper Black</vt:lpstr>
      <vt:lpstr>Courier New</vt:lpstr>
      <vt:lpstr>Elephant</vt:lpstr>
      <vt:lpstr>Impact</vt:lpstr>
      <vt:lpstr>Rockwell Extra Bold</vt:lpstr>
      <vt:lpstr>Times New Roman</vt:lpstr>
      <vt:lpstr>Wingdings</vt:lpstr>
      <vt:lpstr>Office Theme</vt:lpstr>
      <vt:lpstr>PowerPoint Presentation</vt:lpstr>
      <vt:lpstr>Contents:</vt:lpstr>
      <vt:lpstr>Android platform</vt:lpstr>
      <vt:lpstr>Architecture of Android OS</vt:lpstr>
      <vt:lpstr>How SE help me in my project</vt:lpstr>
      <vt:lpstr>Development of environment</vt:lpstr>
      <vt:lpstr>Android Application structure</vt:lpstr>
      <vt:lpstr>Android application structure</vt:lpstr>
      <vt:lpstr>Java and XML code of Piano Class</vt:lpstr>
      <vt:lpstr>Compiling the application</vt:lpstr>
      <vt:lpstr>Application Structure from Eclipse:</vt:lpstr>
      <vt:lpstr>Piano Application icon DVM</vt:lpstr>
      <vt:lpstr>PowerPoint Presentation</vt:lpstr>
      <vt:lpstr>Turn to Abetare ABC-book</vt:lpstr>
      <vt:lpstr>Abetare application classes</vt:lpstr>
      <vt:lpstr>First page of application</vt:lpstr>
      <vt:lpstr>Second page of applcation  (Letter : “A”)</vt:lpstr>
      <vt:lpstr>Testing 0f the application</vt:lpstr>
      <vt:lpstr>Testimi për shkronjën “A” dhe “ZH”</vt:lpstr>
      <vt:lpstr>Conclusions: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Anisa</dc:creator>
  <cp:lastModifiedBy>Anisa Shehu</cp:lastModifiedBy>
  <cp:revision>149</cp:revision>
  <dcterms:created xsi:type="dcterms:W3CDTF">2013-03-02T17:06:27Z</dcterms:created>
  <dcterms:modified xsi:type="dcterms:W3CDTF">2014-08-27T08:15:50Z</dcterms:modified>
</cp:coreProperties>
</file>